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0" r:id="rId4"/>
    <p:sldId id="259" r:id="rId5"/>
    <p:sldId id="261" r:id="rId6"/>
    <p:sldId id="265" r:id="rId7"/>
    <p:sldId id="263"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varScale="1">
        <p:scale>
          <a:sx n="96" d="100"/>
          <a:sy n="96" d="100"/>
        </p:scale>
        <p:origin x="86"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E017BD6E-8B38-4EA2-AFDF-857ED0F15505}" type="datetimeFigureOut">
              <a:rPr lang="nl-NL" smtClean="0"/>
              <a:t>30-10-2020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DE1CB4C-2082-4626-AECE-ECA5EE452B0B}" type="slidenum">
              <a:rPr lang="nl-NL" smtClean="0"/>
              <a:t>‹nr.›</a:t>
            </a:fld>
            <a:endParaRPr lang="nl-NL"/>
          </a:p>
        </p:txBody>
      </p:sp>
    </p:spTree>
    <p:extLst>
      <p:ext uri="{BB962C8B-B14F-4D97-AF65-F5344CB8AC3E}">
        <p14:creationId xmlns:p14="http://schemas.microsoft.com/office/powerpoint/2010/main" val="394598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E017BD6E-8B38-4EA2-AFDF-857ED0F15505}" type="datetimeFigureOut">
              <a:rPr lang="nl-NL" smtClean="0"/>
              <a:t>30-10-2020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DE1CB4C-2082-4626-AECE-ECA5EE452B0B}" type="slidenum">
              <a:rPr lang="nl-NL" smtClean="0"/>
              <a:t>‹nr.›</a:t>
            </a:fld>
            <a:endParaRPr lang="nl-NL"/>
          </a:p>
        </p:txBody>
      </p:sp>
    </p:spTree>
    <p:extLst>
      <p:ext uri="{BB962C8B-B14F-4D97-AF65-F5344CB8AC3E}">
        <p14:creationId xmlns:p14="http://schemas.microsoft.com/office/powerpoint/2010/main" val="3353476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E017BD6E-8B38-4EA2-AFDF-857ED0F15505}" type="datetimeFigureOut">
              <a:rPr lang="nl-NL" smtClean="0"/>
              <a:t>30-10-2020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DE1CB4C-2082-4626-AECE-ECA5EE452B0B}" type="slidenum">
              <a:rPr lang="nl-NL" smtClean="0"/>
              <a:t>‹nr.›</a:t>
            </a:fld>
            <a:endParaRPr lang="nl-NL"/>
          </a:p>
        </p:txBody>
      </p:sp>
    </p:spTree>
    <p:extLst>
      <p:ext uri="{BB962C8B-B14F-4D97-AF65-F5344CB8AC3E}">
        <p14:creationId xmlns:p14="http://schemas.microsoft.com/office/powerpoint/2010/main" val="841839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E017BD6E-8B38-4EA2-AFDF-857ED0F15505}" type="datetimeFigureOut">
              <a:rPr lang="nl-NL" smtClean="0"/>
              <a:t>30-10-2020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DE1CB4C-2082-4626-AECE-ECA5EE452B0B}" type="slidenum">
              <a:rPr lang="nl-NL" smtClean="0"/>
              <a:t>‹nr.›</a:t>
            </a:fld>
            <a:endParaRPr lang="nl-NL"/>
          </a:p>
        </p:txBody>
      </p:sp>
    </p:spTree>
    <p:extLst>
      <p:ext uri="{BB962C8B-B14F-4D97-AF65-F5344CB8AC3E}">
        <p14:creationId xmlns:p14="http://schemas.microsoft.com/office/powerpoint/2010/main" val="1169913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E017BD6E-8B38-4EA2-AFDF-857ED0F15505}" type="datetimeFigureOut">
              <a:rPr lang="nl-NL" smtClean="0"/>
              <a:t>30-10-2020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DE1CB4C-2082-4626-AECE-ECA5EE452B0B}" type="slidenum">
              <a:rPr lang="nl-NL" smtClean="0"/>
              <a:t>‹nr.›</a:t>
            </a:fld>
            <a:endParaRPr lang="nl-NL"/>
          </a:p>
        </p:txBody>
      </p:sp>
    </p:spTree>
    <p:extLst>
      <p:ext uri="{BB962C8B-B14F-4D97-AF65-F5344CB8AC3E}">
        <p14:creationId xmlns:p14="http://schemas.microsoft.com/office/powerpoint/2010/main" val="3837816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E017BD6E-8B38-4EA2-AFDF-857ED0F15505}" type="datetimeFigureOut">
              <a:rPr lang="nl-NL" smtClean="0"/>
              <a:t>30-10-2020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DE1CB4C-2082-4626-AECE-ECA5EE452B0B}" type="slidenum">
              <a:rPr lang="nl-NL" smtClean="0"/>
              <a:t>‹nr.›</a:t>
            </a:fld>
            <a:endParaRPr lang="nl-NL"/>
          </a:p>
        </p:txBody>
      </p:sp>
    </p:spTree>
    <p:extLst>
      <p:ext uri="{BB962C8B-B14F-4D97-AF65-F5344CB8AC3E}">
        <p14:creationId xmlns:p14="http://schemas.microsoft.com/office/powerpoint/2010/main" val="3838342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E017BD6E-8B38-4EA2-AFDF-857ED0F15505}" type="datetimeFigureOut">
              <a:rPr lang="nl-NL" smtClean="0"/>
              <a:t>30-10-2020</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CDE1CB4C-2082-4626-AECE-ECA5EE452B0B}" type="slidenum">
              <a:rPr lang="nl-NL" smtClean="0"/>
              <a:t>‹nr.›</a:t>
            </a:fld>
            <a:endParaRPr lang="nl-NL"/>
          </a:p>
        </p:txBody>
      </p:sp>
    </p:spTree>
    <p:extLst>
      <p:ext uri="{BB962C8B-B14F-4D97-AF65-F5344CB8AC3E}">
        <p14:creationId xmlns:p14="http://schemas.microsoft.com/office/powerpoint/2010/main" val="3275650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E017BD6E-8B38-4EA2-AFDF-857ED0F15505}" type="datetimeFigureOut">
              <a:rPr lang="nl-NL" smtClean="0"/>
              <a:t>30-10-2020</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CDE1CB4C-2082-4626-AECE-ECA5EE452B0B}" type="slidenum">
              <a:rPr lang="nl-NL" smtClean="0"/>
              <a:t>‹nr.›</a:t>
            </a:fld>
            <a:endParaRPr lang="nl-NL"/>
          </a:p>
        </p:txBody>
      </p:sp>
    </p:spTree>
    <p:extLst>
      <p:ext uri="{BB962C8B-B14F-4D97-AF65-F5344CB8AC3E}">
        <p14:creationId xmlns:p14="http://schemas.microsoft.com/office/powerpoint/2010/main" val="753477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7BD6E-8B38-4EA2-AFDF-857ED0F15505}" type="datetimeFigureOut">
              <a:rPr lang="nl-NL" smtClean="0"/>
              <a:t>30-10-2020</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CDE1CB4C-2082-4626-AECE-ECA5EE452B0B}" type="slidenum">
              <a:rPr lang="nl-NL" smtClean="0"/>
              <a:t>‹nr.›</a:t>
            </a:fld>
            <a:endParaRPr lang="nl-NL"/>
          </a:p>
        </p:txBody>
      </p:sp>
    </p:spTree>
    <p:extLst>
      <p:ext uri="{BB962C8B-B14F-4D97-AF65-F5344CB8AC3E}">
        <p14:creationId xmlns:p14="http://schemas.microsoft.com/office/powerpoint/2010/main" val="2946437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E017BD6E-8B38-4EA2-AFDF-857ED0F15505}" type="datetimeFigureOut">
              <a:rPr lang="nl-NL" smtClean="0"/>
              <a:t>30-10-2020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DE1CB4C-2082-4626-AECE-ECA5EE452B0B}" type="slidenum">
              <a:rPr lang="nl-NL" smtClean="0"/>
              <a:t>‹nr.›</a:t>
            </a:fld>
            <a:endParaRPr lang="nl-NL"/>
          </a:p>
        </p:txBody>
      </p:sp>
    </p:spTree>
    <p:extLst>
      <p:ext uri="{BB962C8B-B14F-4D97-AF65-F5344CB8AC3E}">
        <p14:creationId xmlns:p14="http://schemas.microsoft.com/office/powerpoint/2010/main" val="2601723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E017BD6E-8B38-4EA2-AFDF-857ED0F15505}" type="datetimeFigureOut">
              <a:rPr lang="nl-NL" smtClean="0"/>
              <a:t>30-10-2020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DE1CB4C-2082-4626-AECE-ECA5EE452B0B}" type="slidenum">
              <a:rPr lang="nl-NL" smtClean="0"/>
              <a:t>‹nr.›</a:t>
            </a:fld>
            <a:endParaRPr lang="nl-NL"/>
          </a:p>
        </p:txBody>
      </p:sp>
    </p:spTree>
    <p:extLst>
      <p:ext uri="{BB962C8B-B14F-4D97-AF65-F5344CB8AC3E}">
        <p14:creationId xmlns:p14="http://schemas.microsoft.com/office/powerpoint/2010/main" val="544090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7BD6E-8B38-4EA2-AFDF-857ED0F15505}" type="datetimeFigureOut">
              <a:rPr lang="nl-NL" smtClean="0"/>
              <a:t>30-10-2020</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1CB4C-2082-4626-AECE-ECA5EE452B0B}" type="slidenum">
              <a:rPr lang="nl-NL" smtClean="0"/>
              <a:t>‹nr.›</a:t>
            </a:fld>
            <a:endParaRPr lang="nl-NL"/>
          </a:p>
        </p:txBody>
      </p:sp>
    </p:spTree>
    <p:extLst>
      <p:ext uri="{BB962C8B-B14F-4D97-AF65-F5344CB8AC3E}">
        <p14:creationId xmlns:p14="http://schemas.microsoft.com/office/powerpoint/2010/main" val="1762249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65D7DA-DE97-45B0-9F7F-51FE656DA09E}"/>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sz="5200" dirty="0" err="1"/>
              <a:t>Oudervoorlichting</a:t>
            </a:r>
            <a:r>
              <a:rPr lang="en-US" sz="5200" dirty="0"/>
              <a:t> </a:t>
            </a:r>
            <a:r>
              <a:rPr lang="en-US" sz="5200" dirty="0" err="1"/>
              <a:t>thema</a:t>
            </a:r>
            <a:r>
              <a:rPr lang="en-US" sz="5200" dirty="0"/>
              <a:t> ‘</a:t>
            </a:r>
            <a:r>
              <a:rPr lang="en-US" sz="5200" dirty="0" err="1"/>
              <a:t>herfst</a:t>
            </a:r>
            <a:r>
              <a:rPr lang="en-US" sz="5200" dirty="0"/>
              <a:t>’</a:t>
            </a:r>
          </a:p>
        </p:txBody>
      </p:sp>
      <p:pic>
        <p:nvPicPr>
          <p:cNvPr id="4" name="Tijdelijke aanduiding voor inhoud 3">
            <a:extLst>
              <a:ext uri="{FF2B5EF4-FFF2-40B4-BE49-F238E27FC236}">
                <a16:creationId xmlns:a16="http://schemas.microsoft.com/office/drawing/2014/main" id="{E79ACA8A-EED7-4A55-80F1-EC7D8FF8C3B9}"/>
              </a:ext>
            </a:extLst>
          </p:cNvPr>
          <p:cNvPicPr>
            <a:picLocks noGrp="1" noChangeAspect="1"/>
          </p:cNvPicPr>
          <p:nvPr>
            <p:ph idx="1"/>
          </p:nvPr>
        </p:nvPicPr>
        <p:blipFill rotWithShape="1">
          <a:blip r:embed="rId2"/>
          <a:srcRect t="4931" b="17808"/>
          <a:stretch/>
        </p:blipFill>
        <p:spPr>
          <a:xfrm>
            <a:off x="20" y="10"/>
            <a:ext cx="4992985" cy="6857990"/>
          </a:xfrm>
          <a:prstGeom prst="rect">
            <a:avLst/>
          </a:prstGeom>
        </p:spPr>
      </p:pic>
    </p:spTree>
    <p:extLst>
      <p:ext uri="{BB962C8B-B14F-4D97-AF65-F5344CB8AC3E}">
        <p14:creationId xmlns:p14="http://schemas.microsoft.com/office/powerpoint/2010/main" val="1247099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95AC558-5995-4C0C-96DE-E5A912AD41E8}"/>
              </a:ext>
            </a:extLst>
          </p:cNvPr>
          <p:cNvPicPr>
            <a:picLocks noChangeAspect="1"/>
          </p:cNvPicPr>
          <p:nvPr/>
        </p:nvPicPr>
        <p:blipFill rotWithShape="1">
          <a:blip r:embed="rId2"/>
          <a:srcRect t="11820" r="2" b="2475"/>
          <a:stretch/>
        </p:blipFill>
        <p:spPr>
          <a:xfrm>
            <a:off x="3523488" y="10"/>
            <a:ext cx="8668512" cy="6857990"/>
          </a:xfrm>
          <a:prstGeom prst="rect">
            <a:avLst/>
          </a:prstGeom>
        </p:spPr>
      </p:pic>
      <p:sp>
        <p:nvSpPr>
          <p:cNvPr id="2" name="Titel 1">
            <a:extLst>
              <a:ext uri="{FF2B5EF4-FFF2-40B4-BE49-F238E27FC236}">
                <a16:creationId xmlns:a16="http://schemas.microsoft.com/office/drawing/2014/main" id="{D12DC142-F574-4039-8EC7-3BEC197FE30F}"/>
              </a:ext>
            </a:extLst>
          </p:cNvPr>
          <p:cNvSpPr>
            <a:spLocks noGrp="1"/>
          </p:cNvSpPr>
          <p:nvPr>
            <p:ph type="title"/>
          </p:nvPr>
        </p:nvSpPr>
        <p:spPr>
          <a:xfrm>
            <a:off x="371094" y="1161288"/>
            <a:ext cx="3438144" cy="1124712"/>
          </a:xfrm>
        </p:spPr>
        <p:txBody>
          <a:bodyPr anchor="b">
            <a:normAutofit/>
          </a:bodyPr>
          <a:lstStyle/>
          <a:p>
            <a:r>
              <a:rPr lang="nl-NL" sz="2400" dirty="0"/>
              <a:t>Rekenonderwijs bij de kleuters </a:t>
            </a:r>
            <a:br>
              <a:rPr lang="nl-NL" sz="2400" dirty="0"/>
            </a:br>
            <a:endParaRPr lang="nl-NL" sz="2400" dirty="0"/>
          </a:p>
        </p:txBody>
      </p:sp>
      <p:sp>
        <p:nvSpPr>
          <p:cNvPr id="3" name="Tijdelijke aanduiding voor inhoud 2">
            <a:extLst>
              <a:ext uri="{FF2B5EF4-FFF2-40B4-BE49-F238E27FC236}">
                <a16:creationId xmlns:a16="http://schemas.microsoft.com/office/drawing/2014/main" id="{A709CCE9-9A5B-40DD-B982-FF0A5A408D9F}"/>
              </a:ext>
            </a:extLst>
          </p:cNvPr>
          <p:cNvSpPr>
            <a:spLocks noGrp="1"/>
          </p:cNvSpPr>
          <p:nvPr>
            <p:ph idx="1"/>
          </p:nvPr>
        </p:nvSpPr>
        <p:spPr>
          <a:xfrm>
            <a:off x="371094" y="2718054"/>
            <a:ext cx="3438906" cy="3207258"/>
          </a:xfrm>
        </p:spPr>
        <p:txBody>
          <a:bodyPr anchor="t">
            <a:normAutofit/>
          </a:bodyPr>
          <a:lstStyle/>
          <a:p>
            <a:r>
              <a:rPr lang="nl-NL" sz="1700" dirty="0"/>
              <a:t>Dit schooljaar zullen we u tijdens de oudervoorlichtingen informatie geven over het rekenonderwijs bij de kleuters. </a:t>
            </a:r>
          </a:p>
          <a:p>
            <a:endParaRPr lang="nl-NL" sz="1700" dirty="0"/>
          </a:p>
        </p:txBody>
      </p:sp>
    </p:spTree>
    <p:extLst>
      <p:ext uri="{BB962C8B-B14F-4D97-AF65-F5344CB8AC3E}">
        <p14:creationId xmlns:p14="http://schemas.microsoft.com/office/powerpoint/2010/main" val="4213336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E0592ED-346B-459D-A983-C06BB4E331D3}"/>
              </a:ext>
            </a:extLst>
          </p:cNvPr>
          <p:cNvPicPr>
            <a:picLocks noChangeAspect="1"/>
          </p:cNvPicPr>
          <p:nvPr/>
        </p:nvPicPr>
        <p:blipFill rotWithShape="1">
          <a:blip r:embed="rId2"/>
          <a:srcRect t="12089" b="12911"/>
          <a:stretch/>
        </p:blipFill>
        <p:spPr>
          <a:xfrm>
            <a:off x="-1" y="10"/>
            <a:ext cx="12192000" cy="6857990"/>
          </a:xfrm>
          <a:prstGeom prst="rect">
            <a:avLst/>
          </a:prstGeom>
        </p:spPr>
      </p:pic>
      <p:sp>
        <p:nvSpPr>
          <p:cNvPr id="2" name="Titel 1">
            <a:extLst>
              <a:ext uri="{FF2B5EF4-FFF2-40B4-BE49-F238E27FC236}">
                <a16:creationId xmlns:a16="http://schemas.microsoft.com/office/drawing/2014/main" id="{6A02DEB4-2EB3-472A-A503-6599DE3964A8}"/>
              </a:ext>
            </a:extLst>
          </p:cNvPr>
          <p:cNvSpPr>
            <a:spLocks noGrp="1"/>
          </p:cNvSpPr>
          <p:nvPr>
            <p:ph type="title"/>
          </p:nvPr>
        </p:nvSpPr>
        <p:spPr>
          <a:xfrm>
            <a:off x="709448" y="1913950"/>
            <a:ext cx="4204137" cy="1342754"/>
          </a:xfrm>
        </p:spPr>
        <p:txBody>
          <a:bodyPr>
            <a:normAutofit/>
          </a:bodyPr>
          <a:lstStyle/>
          <a:p>
            <a:pPr algn="ctr"/>
            <a:r>
              <a:rPr lang="nl-NL" sz="3600"/>
              <a:t>inhoud</a:t>
            </a:r>
          </a:p>
        </p:txBody>
      </p:sp>
      <p:sp>
        <p:nvSpPr>
          <p:cNvPr id="3" name="Tijdelijke aanduiding voor inhoud 2">
            <a:extLst>
              <a:ext uri="{FF2B5EF4-FFF2-40B4-BE49-F238E27FC236}">
                <a16:creationId xmlns:a16="http://schemas.microsoft.com/office/drawing/2014/main" id="{1D90B059-866F-4B9A-AB22-A58433FCF8F3}"/>
              </a:ext>
            </a:extLst>
          </p:cNvPr>
          <p:cNvSpPr>
            <a:spLocks noGrp="1"/>
          </p:cNvSpPr>
          <p:nvPr>
            <p:ph idx="1"/>
          </p:nvPr>
        </p:nvSpPr>
        <p:spPr>
          <a:xfrm>
            <a:off x="709448" y="3467100"/>
            <a:ext cx="4593021" cy="2619839"/>
          </a:xfrm>
        </p:spPr>
        <p:txBody>
          <a:bodyPr anchor="ctr">
            <a:normAutofit/>
          </a:bodyPr>
          <a:lstStyle/>
          <a:p>
            <a:pPr rtl="0" fontAlgn="base">
              <a:buFont typeface="Arial" panose="020B0604020202020204" pitchFamily="34" charset="0"/>
              <a:buChar char="•"/>
            </a:pPr>
            <a:r>
              <a:rPr lang="nl-NL" sz="1800" b="0" i="0" u="none" strike="noStrike" dirty="0">
                <a:effectLst/>
                <a:latin typeface="Calibri" panose="020F0502020204030204" pitchFamily="34" charset="0"/>
              </a:rPr>
              <a:t>Rekenactiviteiten en doelen in de groep.</a:t>
            </a:r>
            <a:endParaRPr lang="en-US" sz="1800" b="0" i="0" dirty="0">
              <a:effectLst/>
              <a:latin typeface="Arial" panose="020B0604020202020204" pitchFamily="34" charset="0"/>
            </a:endParaRPr>
          </a:p>
          <a:p>
            <a:pPr rtl="0" fontAlgn="base">
              <a:buFont typeface="Arial" panose="020B0604020202020204" pitchFamily="34" charset="0"/>
              <a:buChar char="•"/>
            </a:pPr>
            <a:r>
              <a:rPr lang="nl-NL" sz="1800" b="0" i="0" u="none" strike="noStrike" dirty="0">
                <a:effectLst/>
                <a:latin typeface="Calibri" panose="020F0502020204030204" pitchFamily="34" charset="0"/>
              </a:rPr>
              <a:t>Tips voor thuis</a:t>
            </a:r>
            <a:endParaRPr lang="en-US" sz="1800" b="0" i="0" dirty="0">
              <a:effectLst/>
              <a:latin typeface="Arial" panose="020B0604020202020204" pitchFamily="34" charset="0"/>
            </a:endParaRPr>
          </a:p>
          <a:p>
            <a:endParaRPr lang="nl-NL" sz="1800" dirty="0"/>
          </a:p>
        </p:txBody>
      </p:sp>
    </p:spTree>
    <p:extLst>
      <p:ext uri="{BB962C8B-B14F-4D97-AF65-F5344CB8AC3E}">
        <p14:creationId xmlns:p14="http://schemas.microsoft.com/office/powerpoint/2010/main" val="2685344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42D36-AE0A-40CB-BCA2-C6C4A57914FF}"/>
              </a:ext>
            </a:extLst>
          </p:cNvPr>
          <p:cNvSpPr>
            <a:spLocks noGrp="1"/>
          </p:cNvSpPr>
          <p:nvPr>
            <p:ph type="title"/>
          </p:nvPr>
        </p:nvSpPr>
        <p:spPr>
          <a:xfrm>
            <a:off x="838200" y="365126"/>
            <a:ext cx="10515600" cy="939800"/>
          </a:xfrm>
        </p:spPr>
        <p:txBody>
          <a:bodyPr>
            <a:normAutofit fontScale="90000"/>
          </a:bodyPr>
          <a:lstStyle/>
          <a:p>
            <a:r>
              <a:rPr lang="nl-NL" b="0" i="0" u="none" strike="noStrike" dirty="0">
                <a:solidFill>
                  <a:srgbClr val="000000"/>
                </a:solidFill>
                <a:effectLst/>
                <a:latin typeface="Calibri" panose="020F0502020204030204" pitchFamily="34" charset="0"/>
              </a:rPr>
              <a:t>Rekenen in de groep</a:t>
            </a:r>
            <a:br>
              <a:rPr lang="en-US" b="0" i="0" dirty="0">
                <a:solidFill>
                  <a:srgbClr val="000000"/>
                </a:solidFill>
                <a:effectLst/>
                <a:latin typeface="Arial" panose="020B0604020202020204" pitchFamily="34" charset="0"/>
              </a:rPr>
            </a:br>
            <a:endParaRPr lang="nl-NL" dirty="0"/>
          </a:p>
        </p:txBody>
      </p:sp>
      <p:sp>
        <p:nvSpPr>
          <p:cNvPr id="3" name="Tijdelijke aanduiding voor inhoud 2">
            <a:extLst>
              <a:ext uri="{FF2B5EF4-FFF2-40B4-BE49-F238E27FC236}">
                <a16:creationId xmlns:a16="http://schemas.microsoft.com/office/drawing/2014/main" id="{3D6CFAED-5947-4E45-9778-AF64DB1FA797}"/>
              </a:ext>
            </a:extLst>
          </p:cNvPr>
          <p:cNvSpPr>
            <a:spLocks noGrp="1"/>
          </p:cNvSpPr>
          <p:nvPr>
            <p:ph idx="1"/>
          </p:nvPr>
        </p:nvSpPr>
        <p:spPr>
          <a:xfrm>
            <a:off x="733425" y="1025525"/>
            <a:ext cx="10515600" cy="4351338"/>
          </a:xfrm>
        </p:spPr>
        <p:txBody>
          <a:bodyPr/>
          <a:lstStyle/>
          <a:p>
            <a:r>
              <a:rPr lang="nl-NL" dirty="0"/>
              <a:t>Het doel: Sorteren en tellen van herfstmaterialen</a:t>
            </a:r>
          </a:p>
          <a:p>
            <a:r>
              <a:rPr lang="nl-NL" dirty="0"/>
              <a:t> De huishoek wordt een konijnenhol waar de konijnen zich voorbereiden op de winter en een wintervoorraad aanleggen. </a:t>
            </a:r>
          </a:p>
        </p:txBody>
      </p:sp>
      <p:pic>
        <p:nvPicPr>
          <p:cNvPr id="5" name="Afbeelding 4">
            <a:extLst>
              <a:ext uri="{FF2B5EF4-FFF2-40B4-BE49-F238E27FC236}">
                <a16:creationId xmlns:a16="http://schemas.microsoft.com/office/drawing/2014/main" id="{C79C7B1D-9BC5-4CE6-A370-9A7F656BB33E}"/>
              </a:ext>
            </a:extLst>
          </p:cNvPr>
          <p:cNvPicPr>
            <a:picLocks noChangeAspect="1"/>
          </p:cNvPicPr>
          <p:nvPr/>
        </p:nvPicPr>
        <p:blipFill>
          <a:blip r:embed="rId2"/>
          <a:stretch>
            <a:fillRect/>
          </a:stretch>
        </p:blipFill>
        <p:spPr>
          <a:xfrm>
            <a:off x="542924" y="2428875"/>
            <a:ext cx="2562225" cy="3819525"/>
          </a:xfrm>
          <a:prstGeom prst="rect">
            <a:avLst/>
          </a:prstGeom>
          <a:effectLst>
            <a:glow rad="127000">
              <a:schemeClr val="accent1">
                <a:alpha val="0"/>
              </a:schemeClr>
            </a:glow>
            <a:softEdge rad="114300"/>
          </a:effectLst>
        </p:spPr>
      </p:pic>
      <p:pic>
        <p:nvPicPr>
          <p:cNvPr id="6" name="Afbeelding 5">
            <a:extLst>
              <a:ext uri="{FF2B5EF4-FFF2-40B4-BE49-F238E27FC236}">
                <a16:creationId xmlns:a16="http://schemas.microsoft.com/office/drawing/2014/main" id="{ED185074-6903-4413-89CD-FD08F226AB60}"/>
              </a:ext>
            </a:extLst>
          </p:cNvPr>
          <p:cNvPicPr>
            <a:picLocks noChangeAspect="1"/>
          </p:cNvPicPr>
          <p:nvPr/>
        </p:nvPicPr>
        <p:blipFill>
          <a:blip r:embed="rId3"/>
          <a:stretch>
            <a:fillRect/>
          </a:stretch>
        </p:blipFill>
        <p:spPr>
          <a:xfrm>
            <a:off x="3295650" y="2509839"/>
            <a:ext cx="3028950" cy="3614736"/>
          </a:xfrm>
          <a:prstGeom prst="rect">
            <a:avLst/>
          </a:prstGeom>
          <a:effectLst>
            <a:softEdge rad="76200"/>
          </a:effectLst>
        </p:spPr>
      </p:pic>
      <p:pic>
        <p:nvPicPr>
          <p:cNvPr id="7" name="Afbeelding 6">
            <a:extLst>
              <a:ext uri="{FF2B5EF4-FFF2-40B4-BE49-F238E27FC236}">
                <a16:creationId xmlns:a16="http://schemas.microsoft.com/office/drawing/2014/main" id="{B8650957-691F-42A8-B025-20AD9BFBAB23}"/>
              </a:ext>
            </a:extLst>
          </p:cNvPr>
          <p:cNvPicPr>
            <a:picLocks noChangeAspect="1"/>
          </p:cNvPicPr>
          <p:nvPr/>
        </p:nvPicPr>
        <p:blipFill>
          <a:blip r:embed="rId4"/>
          <a:stretch>
            <a:fillRect/>
          </a:stretch>
        </p:blipFill>
        <p:spPr>
          <a:xfrm>
            <a:off x="6515101" y="2408237"/>
            <a:ext cx="2771774" cy="3840163"/>
          </a:xfrm>
          <a:prstGeom prst="rect">
            <a:avLst/>
          </a:prstGeom>
          <a:effectLst>
            <a:softEdge rad="50800"/>
          </a:effectLst>
        </p:spPr>
      </p:pic>
      <p:pic>
        <p:nvPicPr>
          <p:cNvPr id="8" name="Afbeelding 7">
            <a:extLst>
              <a:ext uri="{FF2B5EF4-FFF2-40B4-BE49-F238E27FC236}">
                <a16:creationId xmlns:a16="http://schemas.microsoft.com/office/drawing/2014/main" id="{8462D313-785D-4E64-B10A-EC9D877D97BA}"/>
              </a:ext>
            </a:extLst>
          </p:cNvPr>
          <p:cNvPicPr>
            <a:picLocks noChangeAspect="1"/>
          </p:cNvPicPr>
          <p:nvPr/>
        </p:nvPicPr>
        <p:blipFill>
          <a:blip r:embed="rId5"/>
          <a:stretch>
            <a:fillRect/>
          </a:stretch>
        </p:blipFill>
        <p:spPr>
          <a:xfrm>
            <a:off x="9658352" y="2370137"/>
            <a:ext cx="2447924" cy="3754438"/>
          </a:xfrm>
          <a:prstGeom prst="rect">
            <a:avLst/>
          </a:prstGeom>
          <a:effectLst>
            <a:softEdge rad="127000"/>
          </a:effectLst>
        </p:spPr>
      </p:pic>
    </p:spTree>
    <p:extLst>
      <p:ext uri="{BB962C8B-B14F-4D97-AF65-F5344CB8AC3E}">
        <p14:creationId xmlns:p14="http://schemas.microsoft.com/office/powerpoint/2010/main" val="1887449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499B11-CC36-4216-A767-20A74AE41ABF}"/>
              </a:ext>
            </a:extLst>
          </p:cNvPr>
          <p:cNvSpPr>
            <a:spLocks noGrp="1"/>
          </p:cNvSpPr>
          <p:nvPr>
            <p:ph type="title"/>
          </p:nvPr>
        </p:nvSpPr>
        <p:spPr/>
        <p:txBody>
          <a:bodyPr/>
          <a:lstStyle/>
          <a:p>
            <a:r>
              <a:rPr lang="nl-NL" dirty="0"/>
              <a:t>Activiteit: Zo de wind waait…</a:t>
            </a:r>
          </a:p>
        </p:txBody>
      </p:sp>
      <p:sp>
        <p:nvSpPr>
          <p:cNvPr id="3" name="Tijdelijke aanduiding voor inhoud 2">
            <a:extLst>
              <a:ext uri="{FF2B5EF4-FFF2-40B4-BE49-F238E27FC236}">
                <a16:creationId xmlns:a16="http://schemas.microsoft.com/office/drawing/2014/main" id="{303B4B65-8482-48A2-AD37-C0A9A9EA4218}"/>
              </a:ext>
            </a:extLst>
          </p:cNvPr>
          <p:cNvSpPr>
            <a:spLocks noGrp="1"/>
          </p:cNvSpPr>
          <p:nvPr>
            <p:ph idx="1"/>
          </p:nvPr>
        </p:nvSpPr>
        <p:spPr>
          <a:xfrm>
            <a:off x="704636" y="1352701"/>
            <a:ext cx="10515600" cy="4351338"/>
          </a:xfrm>
        </p:spPr>
        <p:txBody>
          <a:bodyPr/>
          <a:lstStyle/>
          <a:p>
            <a:r>
              <a:rPr lang="nl-NL" sz="2400" dirty="0"/>
              <a:t>Het doel van deze activiteit is het meten van de windkracht en uit een grafiek aflezen hoe hard de wind waait?</a:t>
            </a:r>
          </a:p>
          <a:p>
            <a:r>
              <a:rPr lang="nl-NL" sz="2400" dirty="0"/>
              <a:t>De kinderen maken bij deze activiteit kennis met windkracht en windrichting. De gegevens worden verwerkt in een grafiek. </a:t>
            </a:r>
          </a:p>
          <a:p>
            <a:r>
              <a:rPr lang="nl-NL" sz="2400" dirty="0"/>
              <a:t>Elke dag wordt er tijdens het buitenspelen de windkracht gemeten. Dit wordt in de groep weergegeven in een grafiek. </a:t>
            </a:r>
          </a:p>
          <a:p>
            <a:pPr marL="0" indent="0">
              <a:buNone/>
            </a:pPr>
            <a:endParaRPr lang="nl-NL" dirty="0"/>
          </a:p>
        </p:txBody>
      </p:sp>
      <p:pic>
        <p:nvPicPr>
          <p:cNvPr id="4" name="Afbeelding 3">
            <a:extLst>
              <a:ext uri="{FF2B5EF4-FFF2-40B4-BE49-F238E27FC236}">
                <a16:creationId xmlns:a16="http://schemas.microsoft.com/office/drawing/2014/main" id="{92D8790D-9F5B-4F82-BE24-F4E44ACD0B3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8000" contrast="4000"/>
                    </a14:imgEffect>
                  </a14:imgLayer>
                </a14:imgProps>
              </a:ext>
            </a:extLst>
          </a:blip>
          <a:stretch>
            <a:fillRect/>
          </a:stretch>
        </p:blipFill>
        <p:spPr>
          <a:xfrm>
            <a:off x="971764" y="3748277"/>
            <a:ext cx="4925602" cy="2943338"/>
          </a:xfrm>
          <a:prstGeom prst="rect">
            <a:avLst/>
          </a:prstGeom>
          <a:blipFill dpi="0" rotWithShape="1">
            <a:blip r:embed="rId4"/>
            <a:srcRect/>
            <a:tile tx="0" ty="0" sx="100000" sy="100000" flip="none" algn="tl"/>
          </a:blipFill>
          <a:effectLst>
            <a:outerShdw blurRad="50800" dist="50800" dir="5400000" algn="ctr" rotWithShape="0">
              <a:srgbClr val="000000">
                <a:alpha val="58000"/>
              </a:srgbClr>
            </a:outerShdw>
          </a:effectLst>
        </p:spPr>
      </p:pic>
      <p:pic>
        <p:nvPicPr>
          <p:cNvPr id="6" name="Afbeelding 5">
            <a:extLst>
              <a:ext uri="{FF2B5EF4-FFF2-40B4-BE49-F238E27FC236}">
                <a16:creationId xmlns:a16="http://schemas.microsoft.com/office/drawing/2014/main" id="{D6381E31-D7D6-4E0E-92F4-1B43AD818706}"/>
              </a:ext>
            </a:extLst>
          </p:cNvPr>
          <p:cNvPicPr>
            <a:picLocks noChangeAspect="1"/>
          </p:cNvPicPr>
          <p:nvPr/>
        </p:nvPicPr>
        <p:blipFill>
          <a:blip r:embed="rId5"/>
          <a:stretch>
            <a:fillRect/>
          </a:stretch>
        </p:blipFill>
        <p:spPr>
          <a:xfrm flipH="1">
            <a:off x="8465904" y="3302749"/>
            <a:ext cx="3595956" cy="3478195"/>
          </a:xfrm>
          <a:prstGeom prst="rect">
            <a:avLst/>
          </a:prstGeom>
        </p:spPr>
      </p:pic>
    </p:spTree>
    <p:extLst>
      <p:ext uri="{BB962C8B-B14F-4D97-AF65-F5344CB8AC3E}">
        <p14:creationId xmlns:p14="http://schemas.microsoft.com/office/powerpoint/2010/main" val="519894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E8D997-383E-4C61-9B0E-80C59D8AE4EC}"/>
              </a:ext>
            </a:extLst>
          </p:cNvPr>
          <p:cNvSpPr>
            <a:spLocks noGrp="1"/>
          </p:cNvSpPr>
          <p:nvPr>
            <p:ph type="title"/>
          </p:nvPr>
        </p:nvSpPr>
        <p:spPr/>
        <p:txBody>
          <a:bodyPr/>
          <a:lstStyle/>
          <a:p>
            <a:r>
              <a:rPr lang="nl-NL" dirty="0"/>
              <a:t>Rekenactiviteit: onder moeders paraplu</a:t>
            </a:r>
            <a:br>
              <a:rPr lang="nl-NL" dirty="0"/>
            </a:br>
            <a:endParaRPr lang="nl-NL" dirty="0"/>
          </a:p>
        </p:txBody>
      </p:sp>
      <p:sp>
        <p:nvSpPr>
          <p:cNvPr id="3" name="Tijdelijke aanduiding voor inhoud 2">
            <a:extLst>
              <a:ext uri="{FF2B5EF4-FFF2-40B4-BE49-F238E27FC236}">
                <a16:creationId xmlns:a16="http://schemas.microsoft.com/office/drawing/2014/main" id="{F6BE3A6D-4117-4CE8-A717-7E9B80FB264E}"/>
              </a:ext>
            </a:extLst>
          </p:cNvPr>
          <p:cNvSpPr>
            <a:spLocks noGrp="1"/>
          </p:cNvSpPr>
          <p:nvPr>
            <p:ph idx="1"/>
          </p:nvPr>
        </p:nvSpPr>
        <p:spPr/>
        <p:txBody>
          <a:bodyPr/>
          <a:lstStyle/>
          <a:p>
            <a:r>
              <a:rPr lang="nl-NL" dirty="0"/>
              <a:t>Het doel van deze activiteit: schatten, tellen en vergelijken: Hoeveel kinderen passen er onder een paraplu? Ook hanteer je begrippen zoals klein-kleiner-kleinst, groot-groter-grootst.</a:t>
            </a:r>
          </a:p>
        </p:txBody>
      </p:sp>
      <p:pic>
        <p:nvPicPr>
          <p:cNvPr id="5" name="Afbeelding 4">
            <a:extLst>
              <a:ext uri="{FF2B5EF4-FFF2-40B4-BE49-F238E27FC236}">
                <a16:creationId xmlns:a16="http://schemas.microsoft.com/office/drawing/2014/main" id="{620258DC-8AA4-4909-AEA3-51582948776C}"/>
              </a:ext>
            </a:extLst>
          </p:cNvPr>
          <p:cNvPicPr>
            <a:picLocks noChangeAspect="1"/>
          </p:cNvPicPr>
          <p:nvPr/>
        </p:nvPicPr>
        <p:blipFill>
          <a:blip r:embed="rId2"/>
          <a:stretch>
            <a:fillRect/>
          </a:stretch>
        </p:blipFill>
        <p:spPr>
          <a:xfrm>
            <a:off x="1704974" y="3009035"/>
            <a:ext cx="2108179" cy="3753715"/>
          </a:xfrm>
          <a:prstGeom prst="rect">
            <a:avLst/>
          </a:prstGeom>
        </p:spPr>
      </p:pic>
      <p:pic>
        <p:nvPicPr>
          <p:cNvPr id="7" name="Afbeelding 6">
            <a:extLst>
              <a:ext uri="{FF2B5EF4-FFF2-40B4-BE49-F238E27FC236}">
                <a16:creationId xmlns:a16="http://schemas.microsoft.com/office/drawing/2014/main" id="{93633741-BFCB-4CF1-B9EF-1803ABB8B278}"/>
              </a:ext>
            </a:extLst>
          </p:cNvPr>
          <p:cNvPicPr>
            <a:picLocks noChangeAspect="1"/>
          </p:cNvPicPr>
          <p:nvPr/>
        </p:nvPicPr>
        <p:blipFill>
          <a:blip r:embed="rId3"/>
          <a:stretch>
            <a:fillRect/>
          </a:stretch>
        </p:blipFill>
        <p:spPr>
          <a:xfrm>
            <a:off x="7924274" y="3321031"/>
            <a:ext cx="3334801" cy="3359187"/>
          </a:xfrm>
          <a:prstGeom prst="rect">
            <a:avLst/>
          </a:prstGeom>
        </p:spPr>
      </p:pic>
    </p:spTree>
    <p:extLst>
      <p:ext uri="{BB962C8B-B14F-4D97-AF65-F5344CB8AC3E}">
        <p14:creationId xmlns:p14="http://schemas.microsoft.com/office/powerpoint/2010/main" val="36492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0935C-F3E1-4BE4-865F-D4FA990FA0CA}"/>
              </a:ext>
            </a:extLst>
          </p:cNvPr>
          <p:cNvSpPr>
            <a:spLocks noGrp="1"/>
          </p:cNvSpPr>
          <p:nvPr>
            <p:ph type="title"/>
          </p:nvPr>
        </p:nvSpPr>
        <p:spPr/>
        <p:txBody>
          <a:bodyPr/>
          <a:lstStyle/>
          <a:p>
            <a:r>
              <a:rPr lang="nl-NL" dirty="0"/>
              <a:t>Tips voor thuis</a:t>
            </a:r>
          </a:p>
        </p:txBody>
      </p:sp>
      <p:sp>
        <p:nvSpPr>
          <p:cNvPr id="3" name="Tijdelijke aanduiding voor inhoud 2">
            <a:extLst>
              <a:ext uri="{FF2B5EF4-FFF2-40B4-BE49-F238E27FC236}">
                <a16:creationId xmlns:a16="http://schemas.microsoft.com/office/drawing/2014/main" id="{0A2111EF-4648-4F59-B993-C88BBBA6DF76}"/>
              </a:ext>
            </a:extLst>
          </p:cNvPr>
          <p:cNvSpPr>
            <a:spLocks noGrp="1"/>
          </p:cNvSpPr>
          <p:nvPr>
            <p:ph idx="1"/>
          </p:nvPr>
        </p:nvSpPr>
        <p:spPr/>
        <p:txBody>
          <a:bodyPr/>
          <a:lstStyle/>
          <a:p>
            <a:r>
              <a:rPr lang="nl-NL" dirty="0"/>
              <a:t>Laat uw kind lekker spelen met alles wat het onderweg tegenkomt en wil onderzoeken. Laat uw kind door de bladeren lopen en luisteren naar het geritsel van de bladeren. Kijk samen naar kleine insecten en verzamel mooie bladeren, eikels, kastanjes, takjes en beukennootjes. </a:t>
            </a:r>
          </a:p>
        </p:txBody>
      </p:sp>
      <p:pic>
        <p:nvPicPr>
          <p:cNvPr id="4" name="Afbeelding 3">
            <a:extLst>
              <a:ext uri="{FF2B5EF4-FFF2-40B4-BE49-F238E27FC236}">
                <a16:creationId xmlns:a16="http://schemas.microsoft.com/office/drawing/2014/main" id="{2C613F12-2060-457A-820F-C93770F9462B}"/>
              </a:ext>
            </a:extLst>
          </p:cNvPr>
          <p:cNvPicPr>
            <a:picLocks noChangeAspect="1"/>
          </p:cNvPicPr>
          <p:nvPr/>
        </p:nvPicPr>
        <p:blipFill>
          <a:blip r:embed="rId2"/>
          <a:stretch>
            <a:fillRect/>
          </a:stretch>
        </p:blipFill>
        <p:spPr>
          <a:xfrm>
            <a:off x="6238875" y="3429000"/>
            <a:ext cx="4805362" cy="3290537"/>
          </a:xfrm>
          <a:prstGeom prst="rect">
            <a:avLst/>
          </a:prstGeom>
        </p:spPr>
      </p:pic>
    </p:spTree>
    <p:extLst>
      <p:ext uri="{BB962C8B-B14F-4D97-AF65-F5344CB8AC3E}">
        <p14:creationId xmlns:p14="http://schemas.microsoft.com/office/powerpoint/2010/main" val="1451399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FACF06-09E0-498F-940B-A0686B06BF75}"/>
              </a:ext>
            </a:extLst>
          </p:cNvPr>
          <p:cNvSpPr>
            <a:spLocks noGrp="1"/>
          </p:cNvSpPr>
          <p:nvPr>
            <p:ph type="title"/>
          </p:nvPr>
        </p:nvSpPr>
        <p:spPr/>
        <p:txBody>
          <a:bodyPr/>
          <a:lstStyle/>
          <a:p>
            <a:r>
              <a:rPr lang="nl-NL" dirty="0"/>
              <a:t>Tips voor thuis</a:t>
            </a:r>
            <a:br>
              <a:rPr lang="nl-NL" dirty="0"/>
            </a:br>
            <a:endParaRPr lang="nl-NL" dirty="0"/>
          </a:p>
        </p:txBody>
      </p:sp>
      <p:sp>
        <p:nvSpPr>
          <p:cNvPr id="6" name="Tijdelijke aanduiding voor inhoud 5">
            <a:extLst>
              <a:ext uri="{FF2B5EF4-FFF2-40B4-BE49-F238E27FC236}">
                <a16:creationId xmlns:a16="http://schemas.microsoft.com/office/drawing/2014/main" id="{4876435C-0C21-4C94-BD14-2C5F7435F80E}"/>
              </a:ext>
            </a:extLst>
          </p:cNvPr>
          <p:cNvSpPr>
            <a:spLocks noGrp="1"/>
          </p:cNvSpPr>
          <p:nvPr>
            <p:ph idx="1"/>
          </p:nvPr>
        </p:nvSpPr>
        <p:spPr/>
        <p:txBody>
          <a:bodyPr/>
          <a:lstStyle/>
          <a:p>
            <a:pPr marL="0" indent="0">
              <a:buNone/>
            </a:pPr>
            <a:r>
              <a:rPr lang="nl-NL" dirty="0"/>
              <a:t>U kunt thuis met de gevonden materialen de volgende  rekenactiviteiten uitvoeren:</a:t>
            </a:r>
          </a:p>
          <a:p>
            <a:r>
              <a:rPr lang="nl-NL" dirty="0"/>
              <a:t>Laat de kinderen de takken ordenen. (van groot naar klein) </a:t>
            </a:r>
          </a:p>
          <a:p>
            <a:r>
              <a:rPr lang="nl-NL" dirty="0"/>
              <a:t>Kastanjes ordenen in groepjes van vier. </a:t>
            </a:r>
          </a:p>
          <a:p>
            <a:endParaRPr lang="nl-NL" dirty="0"/>
          </a:p>
        </p:txBody>
      </p:sp>
      <p:pic>
        <p:nvPicPr>
          <p:cNvPr id="8" name="Afbeelding 7">
            <a:extLst>
              <a:ext uri="{FF2B5EF4-FFF2-40B4-BE49-F238E27FC236}">
                <a16:creationId xmlns:a16="http://schemas.microsoft.com/office/drawing/2014/main" id="{0C3C7B89-9714-44D0-AF98-309573F4F3A1}"/>
              </a:ext>
            </a:extLst>
          </p:cNvPr>
          <p:cNvPicPr>
            <a:picLocks noChangeAspect="1"/>
          </p:cNvPicPr>
          <p:nvPr/>
        </p:nvPicPr>
        <p:blipFill>
          <a:blip r:embed="rId2"/>
          <a:stretch>
            <a:fillRect/>
          </a:stretch>
        </p:blipFill>
        <p:spPr>
          <a:xfrm>
            <a:off x="9289064" y="3305175"/>
            <a:ext cx="2243522" cy="1896020"/>
          </a:xfrm>
          <a:prstGeom prst="rect">
            <a:avLst/>
          </a:prstGeom>
        </p:spPr>
      </p:pic>
      <p:pic>
        <p:nvPicPr>
          <p:cNvPr id="10" name="Afbeelding 9">
            <a:extLst>
              <a:ext uri="{FF2B5EF4-FFF2-40B4-BE49-F238E27FC236}">
                <a16:creationId xmlns:a16="http://schemas.microsoft.com/office/drawing/2014/main" id="{38B31624-FE25-4E10-8384-4DBC1C06029A}"/>
              </a:ext>
            </a:extLst>
          </p:cNvPr>
          <p:cNvPicPr>
            <a:picLocks noChangeAspect="1"/>
          </p:cNvPicPr>
          <p:nvPr/>
        </p:nvPicPr>
        <p:blipFill>
          <a:blip r:embed="rId3"/>
          <a:stretch>
            <a:fillRect/>
          </a:stretch>
        </p:blipFill>
        <p:spPr>
          <a:xfrm>
            <a:off x="1478564" y="4253185"/>
            <a:ext cx="2238375" cy="1419225"/>
          </a:xfrm>
          <a:prstGeom prst="rect">
            <a:avLst/>
          </a:prstGeom>
        </p:spPr>
      </p:pic>
      <p:pic>
        <p:nvPicPr>
          <p:cNvPr id="11" name="Afbeelding 10">
            <a:extLst>
              <a:ext uri="{FF2B5EF4-FFF2-40B4-BE49-F238E27FC236}">
                <a16:creationId xmlns:a16="http://schemas.microsoft.com/office/drawing/2014/main" id="{94E22567-A3B5-4C27-A4ED-70198B0C3862}"/>
              </a:ext>
            </a:extLst>
          </p:cNvPr>
          <p:cNvPicPr>
            <a:picLocks noChangeAspect="1"/>
          </p:cNvPicPr>
          <p:nvPr/>
        </p:nvPicPr>
        <p:blipFill>
          <a:blip r:embed="rId4"/>
          <a:stretch>
            <a:fillRect/>
          </a:stretch>
        </p:blipFill>
        <p:spPr>
          <a:xfrm>
            <a:off x="6649544" y="3659187"/>
            <a:ext cx="1771650" cy="2652713"/>
          </a:xfrm>
          <a:prstGeom prst="rect">
            <a:avLst/>
          </a:prstGeom>
        </p:spPr>
      </p:pic>
    </p:spTree>
    <p:extLst>
      <p:ext uri="{BB962C8B-B14F-4D97-AF65-F5344CB8AC3E}">
        <p14:creationId xmlns:p14="http://schemas.microsoft.com/office/powerpoint/2010/main" val="4186603009"/>
      </p:ext>
    </p:extLst>
  </p:cSld>
  <p:clrMapOvr>
    <a:masterClrMapping/>
  </p:clrMapOvr>
</p:sld>
</file>

<file path=ppt/theme/theme1.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1299</TotalTime>
  <Words>263</Words>
  <Application>Microsoft Office PowerPoint</Application>
  <PresentationFormat>Breedbeeld</PresentationFormat>
  <Paragraphs>21</Paragraphs>
  <Slides>8</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8</vt:i4>
      </vt:variant>
    </vt:vector>
  </HeadingPairs>
  <TitlesOfParts>
    <vt:vector size="12" baseType="lpstr">
      <vt:lpstr>Arial</vt:lpstr>
      <vt:lpstr>Calibri</vt:lpstr>
      <vt:lpstr>Calibri Light</vt:lpstr>
      <vt:lpstr>Office Theme</vt:lpstr>
      <vt:lpstr>Oudervoorlichting thema ‘herfst’</vt:lpstr>
      <vt:lpstr>Rekenonderwijs bij de kleuters  </vt:lpstr>
      <vt:lpstr>inhoud</vt:lpstr>
      <vt:lpstr>Rekenen in de groep </vt:lpstr>
      <vt:lpstr>Activiteit: Zo de wind waait…</vt:lpstr>
      <vt:lpstr>Rekenactiviteit: onder moeders paraplu </vt:lpstr>
      <vt:lpstr>Tips voor thuis</vt:lpstr>
      <vt:lpstr>Tips voor thuis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Oudervoorlichting thema herfst</dc:title>
  <dc:creator>Ouafa Abrou</dc:creator>
  <cp:lastModifiedBy>Abdelaziz Ouachikh</cp:lastModifiedBy>
  <cp:revision>16</cp:revision>
  <dcterms:created xsi:type="dcterms:W3CDTF">2020-10-27T13:38:10Z</dcterms:created>
  <dcterms:modified xsi:type="dcterms:W3CDTF">2020-10-30T08:55:42Z</dcterms:modified>
</cp:coreProperties>
</file>